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5" r:id="rId3"/>
    <p:sldId id="268" r:id="rId4"/>
    <p:sldId id="261" r:id="rId5"/>
    <p:sldId id="270" r:id="rId6"/>
    <p:sldId id="262" r:id="rId7"/>
    <p:sldId id="279" r:id="rId8"/>
    <p:sldId id="258" r:id="rId9"/>
    <p:sldId id="278" r:id="rId10"/>
    <p:sldId id="265" r:id="rId11"/>
    <p:sldId id="259" r:id="rId12"/>
    <p:sldId id="277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Segoe UI Bold" panose="020B0802040204020203" pitchFamily="34" charset="0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2FE"/>
    <a:srgbClr val="DAE8FC"/>
    <a:srgbClr val="E6F6FC"/>
    <a:srgbClr val="B2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357bd6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b357bd6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E790DC6-1625-E4A1-B547-FAFFA626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E2226F88-E04F-0D0C-98A2-67973FA72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C4F68BDD-1CBE-27EA-22F3-E8F05EAE5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D9340E3-09F3-4E8F-F1E7-F43A9710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CCF531DB-E628-2EFF-EDD6-592BD2E3D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7841BB4D-B82F-22A5-3A7D-C249323EA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B035434-31CC-F9AE-0FD9-DFEEB109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AAB635D0-448D-7285-AE10-569E6D641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1B98EE30-74FD-97DD-C62F-11DD8CD5B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5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C794EA5-E758-CE65-A9A4-751235FD8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>
            <a:extLst>
              <a:ext uri="{FF2B5EF4-FFF2-40B4-BE49-F238E27FC236}">
                <a16:creationId xmlns:a16="http://schemas.microsoft.com/office/drawing/2014/main" id="{D5A8007A-DBD9-5FDF-7777-EF87C1C95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>
            <a:extLst>
              <a:ext uri="{FF2B5EF4-FFF2-40B4-BE49-F238E27FC236}">
                <a16:creationId xmlns:a16="http://schemas.microsoft.com/office/drawing/2014/main" id="{BFFF0343-A756-996D-AC34-936736E27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3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1D526B08-407D-30DC-BB4C-269529A2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>
            <a:extLst>
              <a:ext uri="{FF2B5EF4-FFF2-40B4-BE49-F238E27FC236}">
                <a16:creationId xmlns:a16="http://schemas.microsoft.com/office/drawing/2014/main" id="{92DCFD70-C2C2-4013-F03C-845E626FE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>
            <a:extLst>
              <a:ext uri="{FF2B5EF4-FFF2-40B4-BE49-F238E27FC236}">
                <a16:creationId xmlns:a16="http://schemas.microsoft.com/office/drawing/2014/main" id="{B1FE3083-220C-F5D6-0CC9-95BF8053B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9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CCEFC7C-E1AF-7FD8-B8FE-4CC7FA22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EF72E834-A448-22D2-F78A-82B997729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0022C612-34CB-3AA4-4183-20024A912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A63C-2464-B2C4-0E1C-925F9D2A54E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026662" y="49276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Business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1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5450" y="3133200"/>
            <a:ext cx="85206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ta-IN" sz="1800" b="1" dirty="0">
                <a:latin typeface="Google Sans"/>
                <a:ea typeface="Google Sans"/>
                <a:cs typeface="Google Sans"/>
                <a:sym typeface="Google Sans"/>
              </a:rPr>
              <a:t>ஆசிரியர் (</a:t>
            </a:r>
            <a:r>
              <a:rPr lang="en-GB" sz="1800" b="1" dirty="0" err="1">
                <a:latin typeface="Google Sans"/>
                <a:ea typeface="Google Sans"/>
                <a:cs typeface="Google Sans"/>
                <a:sym typeface="Google Sans"/>
              </a:rPr>
              <a:t>Aasiriyar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AI Team)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Soundararajan Arunachalam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</a:rPr>
              <a:t>Empowering Teachers in Multi-Grade Classrooms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title="Frame 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100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1000" y="416832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Features of this Solution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15817B-35B1-8A95-8BC4-97494E7855B7}"/>
              </a:ext>
            </a:extLst>
          </p:cNvPr>
          <p:cNvSpPr/>
          <p:nvPr/>
        </p:nvSpPr>
        <p:spPr>
          <a:xfrm>
            <a:off x="311691" y="946493"/>
            <a:ext cx="2515329" cy="3560007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i="0" dirty="0">
                <a:solidFill>
                  <a:srgbClr val="1F2937"/>
                </a:solidFill>
                <a:effectLst/>
                <a:latin typeface="Segoe UI" panose="020B0502040204020203" pitchFamily="34" charset="0"/>
              </a:rPr>
              <a:t>📚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Course material 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Planner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Builder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Worksheet Creator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797B8E-60DB-6265-197E-8C05B9FB7A0C}"/>
              </a:ext>
            </a:extLst>
          </p:cNvPr>
          <p:cNvSpPr/>
          <p:nvPr/>
        </p:nvSpPr>
        <p:spPr>
          <a:xfrm>
            <a:off x="3186442" y="946494"/>
            <a:ext cx="2700368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800" dirty="0"/>
              <a:t>🌐</a:t>
            </a:r>
            <a:endParaRPr lang="en-US" sz="18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Content Creator</a:t>
            </a:r>
          </a:p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Worksheet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Story generator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Blackboard-Friendly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Simplifier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Use-case / Application generator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Visualization5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ACC253-43D9-9D4F-3CDF-56690D5E9F89}"/>
              </a:ext>
            </a:extLst>
          </p:cNvPr>
          <p:cNvSpPr/>
          <p:nvPr/>
        </p:nvSpPr>
        <p:spPr>
          <a:xfrm>
            <a:off x="6131942" y="966736"/>
            <a:ext cx="2700350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1" dirty="0">
                <a:solidFill>
                  <a:srgbClr val="4A90E2"/>
                </a:solidFill>
                <a:latin typeface="Segoe UI" panose="020B0502040204020203" pitchFamily="34" charset="0"/>
              </a:rPr>
              <a:t>🧑‍🏫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Interactive Activity Creator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 </a:t>
            </a: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Video Finder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Builder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57E5D05-3B36-9EC0-A9D9-65E175E3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E87A61E-190D-EC20-6AC2-0D82DD9736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4518C336-7149-13B6-03AB-CC5B818E70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AF8438EC-C56C-0354-E923-104611D6D7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B2E7846B-5519-5A9D-DBB6-B0B5CC30945C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Impact of the solution 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D3576C-F87C-CA58-3730-F5D7986E8295}"/>
              </a:ext>
            </a:extLst>
          </p:cNvPr>
          <p:cNvCxnSpPr>
            <a:cxnSpLocks/>
          </p:cNvCxnSpPr>
          <p:nvPr/>
        </p:nvCxnSpPr>
        <p:spPr>
          <a:xfrm>
            <a:off x="454574" y="3456887"/>
            <a:ext cx="0" cy="6155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A27BD-AECB-2E6C-7AE3-72AE723A3DC1}"/>
              </a:ext>
            </a:extLst>
          </p:cNvPr>
          <p:cNvCxnSpPr>
            <a:cxnSpLocks/>
          </p:cNvCxnSpPr>
          <p:nvPr/>
        </p:nvCxnSpPr>
        <p:spPr>
          <a:xfrm flipH="1">
            <a:off x="454574" y="4180117"/>
            <a:ext cx="9374" cy="8309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CEBCA6-A629-F537-7EA5-05C1287460A5}"/>
              </a:ext>
            </a:extLst>
          </p:cNvPr>
          <p:cNvCxnSpPr>
            <a:cxnSpLocks/>
          </p:cNvCxnSpPr>
          <p:nvPr/>
        </p:nvCxnSpPr>
        <p:spPr>
          <a:xfrm>
            <a:off x="466122" y="2035345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09725-2D33-D6FD-D8DC-B65631726208}"/>
              </a:ext>
            </a:extLst>
          </p:cNvPr>
          <p:cNvSpPr txBox="1"/>
          <p:nvPr/>
        </p:nvSpPr>
        <p:spPr>
          <a:xfrm>
            <a:off x="718458" y="1009528"/>
            <a:ext cx="730866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-US" sz="14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for the multi-grade classroom reality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rural India rather than imposing Western single-grade classroom models.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within existing constraints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(limited connectivity, minimal technology, vernacular medium) rather than requiring significant infrastructure upgrades.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Culturally contextual content generation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reflects local communities, traditions, and references.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Adaptable to varying levels of teacher tech proficiency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simple, intuitive interfaces.</a:t>
            </a:r>
          </a:p>
        </p:txBody>
      </p:sp>
    </p:spTree>
    <p:extLst>
      <p:ext uri="{BB962C8B-B14F-4D97-AF65-F5344CB8AC3E}">
        <p14:creationId xmlns:p14="http://schemas.microsoft.com/office/powerpoint/2010/main" val="383999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E03CA2CF-4A2A-64A6-E77E-569AE84F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2B2435D-0C83-BDDD-11C1-4FDCF89B3F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039E27C7-EA78-FC6D-7B3F-4A7846FB7C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0789A2F2-D530-7AEA-14DE-FE431C3A34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0" y="0"/>
            <a:ext cx="91343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C3401915-BDE2-B524-0F95-99B16EF63DD2}"/>
              </a:ext>
            </a:extLst>
          </p:cNvPr>
          <p:cNvSpPr txBox="1"/>
          <p:nvPr/>
        </p:nvSpPr>
        <p:spPr>
          <a:xfrm>
            <a:off x="301992" y="497282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</a:rPr>
              <a:t>Empowering Teachers in Multi-Grade Classrooms</a:t>
            </a:r>
            <a:endParaRPr lang="en-US"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ctr"/>
            <a:r>
              <a:rPr lang="en-US" dirty="0">
                <a:solidFill>
                  <a:schemeClr val="accent1"/>
                </a:solidFill>
              </a:rPr>
              <a:t>"The future depends on what you do today." – Mahatma Gandhi</a:t>
            </a:r>
            <a:endParaRPr lang="en-US" b="1" dirty="0">
              <a:solidFill>
                <a:schemeClr val="accent1"/>
              </a:solidFill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pic>
        <p:nvPicPr>
          <p:cNvPr id="1026" name="Picture 2" descr="India's Teaching Crisis Explained">
            <a:extLst>
              <a:ext uri="{FF2B5EF4-FFF2-40B4-BE49-F238E27FC236}">
                <a16:creationId xmlns:a16="http://schemas.microsoft.com/office/drawing/2014/main" id="{573DB63F-CE19-0F63-5026-36FEEC63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30" y="1317349"/>
            <a:ext cx="2876120" cy="35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5877-20B2-8690-FFDC-2D8D7939ED95}"/>
              </a:ext>
            </a:extLst>
          </p:cNvPr>
          <p:cNvSpPr txBox="1"/>
          <p:nvPr/>
        </p:nvSpPr>
        <p:spPr>
          <a:xfrm>
            <a:off x="809478" y="1338126"/>
            <a:ext cx="46537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One empowered teacher can shape the future of 30 students</a:t>
            </a:r>
            <a:r>
              <a:rPr lang="en-US" dirty="0"/>
              <a:t>, creating a ripple effect that transforms entire communities.</a:t>
            </a:r>
          </a:p>
          <a:p>
            <a:endParaRPr lang="en-US" dirty="0"/>
          </a:p>
          <a:p>
            <a:r>
              <a:rPr lang="en-US" b="1" dirty="0"/>
              <a:t>Shaping the future begins with empowering teachers</a:t>
            </a:r>
            <a:r>
              <a:rPr lang="en-US" dirty="0"/>
              <a:t>—providing them with modern tools, engaging content, and continuous training. Inspired teachers cultivate critical thinking, deep understanding, and skills essential for students to thrive in a fast-changing world.</a:t>
            </a:r>
          </a:p>
        </p:txBody>
      </p:sp>
    </p:spTree>
    <p:extLst>
      <p:ext uri="{BB962C8B-B14F-4D97-AF65-F5344CB8AC3E}">
        <p14:creationId xmlns:p14="http://schemas.microsoft.com/office/powerpoint/2010/main" val="299351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53CA0AE-97B3-BDFB-CD55-01AAE04A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2B532B0-630E-7B18-9BC6-BA542D9194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B87C8FFF-5BF9-DB1C-3685-5BEC3644D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8018376B-ECDD-C832-2933-232B7A5FE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00D3024C-58DC-E4C5-51AE-F2F2AE38FA58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Brief about the Solution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30F9CE-5E4E-E01B-1924-E9517FE7894C}"/>
              </a:ext>
            </a:extLst>
          </p:cNvPr>
          <p:cNvSpPr txBox="1"/>
          <p:nvPr/>
        </p:nvSpPr>
        <p:spPr>
          <a:xfrm>
            <a:off x="553514" y="1271849"/>
            <a:ext cx="7874085" cy="2591350"/>
          </a:xfrm>
          <a:prstGeom prst="rect">
            <a:avLst/>
          </a:prstGeom>
          <a:solidFill>
            <a:srgbClr val="DAE8FC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2000" b="1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What </a:t>
            </a: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 Does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defRPr sz="2000" b="1"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Simplifies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Prep Work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Auto-generates lesson plans, quizzes, worksheets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Supports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Local Languages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Handles regional input via Gemini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frontier models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Creates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Interactive Content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Visuals, games, and learning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Adds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Audio Power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Audio materials and speech-driven responses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defRPr sz="1400"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97D9E6-822E-86CD-1C30-2A408A28F446}"/>
              </a:ext>
            </a:extLst>
          </p:cNvPr>
          <p:cNvSpPr txBox="1"/>
          <p:nvPr/>
        </p:nvSpPr>
        <p:spPr>
          <a:xfrm>
            <a:off x="1333483" y="587438"/>
            <a:ext cx="61350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066CC"/>
                </a:solidFill>
              </a:defRPr>
            </a:pP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: AI Teaching Assistant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26559C-77AB-801F-8803-EAFF4E668327}"/>
              </a:ext>
            </a:extLst>
          </p:cNvPr>
          <p:cNvCxnSpPr>
            <a:cxnSpLocks/>
          </p:cNvCxnSpPr>
          <p:nvPr/>
        </p:nvCxnSpPr>
        <p:spPr>
          <a:xfrm>
            <a:off x="465613" y="1309866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09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11692" y="50608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Google technologies used and their use cases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E754-1382-AE8E-4FD9-497A4A13A974}"/>
              </a:ext>
            </a:extLst>
          </p:cNvPr>
          <p:cNvSpPr txBox="1"/>
          <p:nvPr/>
        </p:nvSpPr>
        <p:spPr>
          <a:xfrm>
            <a:off x="201001" y="967069"/>
            <a:ext cx="8631292" cy="227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ADK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Gemini Model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Cloud Platform (GCP)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Vertex AI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RAG Engine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Run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 Agents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storage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PDF , audio recaps and assignment files.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Fire Base studio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 used for development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Container Registry (GCR)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Docker images for the agents.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E77936BD-923A-DC5F-3A8A-C2282126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C30DAD84-95B4-B0A8-E642-2BADF0B971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7" title="Frame 152.png">
            <a:extLst>
              <a:ext uri="{FF2B5EF4-FFF2-40B4-BE49-F238E27FC236}">
                <a16:creationId xmlns:a16="http://schemas.microsoft.com/office/drawing/2014/main" id="{D36509B9-3CFD-16B8-4F4E-8F84E20356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>
            <a:extLst>
              <a:ext uri="{FF2B5EF4-FFF2-40B4-BE49-F238E27FC236}">
                <a16:creationId xmlns:a16="http://schemas.microsoft.com/office/drawing/2014/main" id="{3FB3BDE1-E06D-9F23-0DD0-1A126387AA52}"/>
              </a:ext>
            </a:extLst>
          </p:cNvPr>
          <p:cNvSpPr txBox="1"/>
          <p:nvPr/>
        </p:nvSpPr>
        <p:spPr>
          <a:xfrm>
            <a:off x="201000" y="387704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BE935-5504-9B37-1DE3-087FAA73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76" y="704224"/>
            <a:ext cx="9301675" cy="4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00500" y="305688"/>
            <a:ext cx="8943000" cy="40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50E49C6E-B9E1-B127-C9CF-0221114E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>
            <a:extLst>
              <a:ext uri="{FF2B5EF4-FFF2-40B4-BE49-F238E27FC236}">
                <a16:creationId xmlns:a16="http://schemas.microsoft.com/office/drawing/2014/main" id="{F7CA9F9B-97B3-AB0D-5417-373E05C251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324721C-266E-888F-2103-F86F4E18CC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>
            <a:extLst>
              <a:ext uri="{FF2B5EF4-FFF2-40B4-BE49-F238E27FC236}">
                <a16:creationId xmlns:a16="http://schemas.microsoft.com/office/drawing/2014/main" id="{85F71CEE-1DC2-7E79-B9A4-AC03C72945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EA0BAB46-E393-1D1C-13F4-7D77AAF1F982}"/>
              </a:ext>
            </a:extLst>
          </p:cNvPr>
          <p:cNvSpPr txBox="1"/>
          <p:nvPr/>
        </p:nvSpPr>
        <p:spPr>
          <a:xfrm>
            <a:off x="311692" y="50608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sz="16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C759C-BFE8-561B-9ABA-785C3CFF1437}"/>
              </a:ext>
            </a:extLst>
          </p:cNvPr>
          <p:cNvSpPr txBox="1"/>
          <p:nvPr/>
        </p:nvSpPr>
        <p:spPr>
          <a:xfrm>
            <a:off x="201001" y="967069"/>
            <a:ext cx="86312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Agents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: 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	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- 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Tools : 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</a:t>
            </a: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B8A31-F32B-8656-D66F-0A924EB7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1342895"/>
            <a:ext cx="4415246" cy="1472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6AD0F-84DC-5894-CF50-323711AFC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56" y="3404928"/>
            <a:ext cx="6454699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571302"/>
            <a:ext cx="8943000" cy="4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How is this solution different from others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C49F86-8255-4969-C331-1F4A1A0C35CD}"/>
              </a:ext>
            </a:extLst>
          </p:cNvPr>
          <p:cNvSpPr/>
          <p:nvPr/>
        </p:nvSpPr>
        <p:spPr>
          <a:xfrm>
            <a:off x="110700" y="1028700"/>
            <a:ext cx="4319116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different is it from existing solutions?</a:t>
            </a:r>
          </a:p>
          <a:p>
            <a:pPr algn="l"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Hyper-localization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Unlike generic EdTech platforms, </a:t>
            </a:r>
            <a:r>
              <a:rPr lang="en-US" sz="1200" kern="1200" dirty="0" err="1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generates content in regional languages with culturally relevant examples and contexts specific to rural and semi-urban India.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edtech platforms focus on student-facing tools or generic content delivery, this is </a:t>
            </a: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teacher-based tool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Low-tech compatibility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Works with minimal technology (can export to printable formats, create blackboard-friendly visuals) unlike solutions requiring 1:1 devices.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Multimodal input/output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Accepts voice, text, or images as input and generates diverse output formats suitable for varied teaching contexts.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9738D7-9F6C-1555-992A-FF016D0D9762}"/>
              </a:ext>
            </a:extLst>
          </p:cNvPr>
          <p:cNvSpPr/>
          <p:nvPr/>
        </p:nvSpPr>
        <p:spPr>
          <a:xfrm>
            <a:off x="4630816" y="1028700"/>
            <a:ext cx="4402484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it solves the problem</a:t>
            </a:r>
          </a:p>
          <a:p>
            <a:pPr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Reduces preparation time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Automates the creation of lesson plans, worksheets, and visual aids that would normally take hours.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differentiation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Instantly creates variations of the same material at different complexity levels for different grades.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Bridges resource gaps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Provides access to high-quality teaching materials even in schools with limited resources.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 local language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Functions in local languages, enabling teachers to provide instruction in students' mother tongues.</a:t>
            </a: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D79CB13B-0653-B721-2D17-B9D60442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CAC278C-B723-0337-6054-C463888E56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A8C5C872-491C-746C-D5BB-43623884ED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23D6C176-85C0-C2D0-7A3C-93D5EF326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A4D8483F-2FD2-468A-E0BB-1562A9374F5E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Future Scope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633B5A-F05D-A02C-A343-8AB65B8B5EA0}"/>
              </a:ext>
            </a:extLst>
          </p:cNvPr>
          <p:cNvCxnSpPr>
            <a:cxnSpLocks/>
          </p:cNvCxnSpPr>
          <p:nvPr/>
        </p:nvCxnSpPr>
        <p:spPr>
          <a:xfrm>
            <a:off x="454574" y="3456887"/>
            <a:ext cx="0" cy="6155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404128-73CC-E295-F9AB-0B3769E2D6CD}"/>
              </a:ext>
            </a:extLst>
          </p:cNvPr>
          <p:cNvCxnSpPr>
            <a:cxnSpLocks/>
          </p:cNvCxnSpPr>
          <p:nvPr/>
        </p:nvCxnSpPr>
        <p:spPr>
          <a:xfrm flipH="1">
            <a:off x="454574" y="4180117"/>
            <a:ext cx="9374" cy="8309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FDC922-19D7-E787-1992-CD58668D3CC9}"/>
              </a:ext>
            </a:extLst>
          </p:cNvPr>
          <p:cNvCxnSpPr>
            <a:cxnSpLocks/>
          </p:cNvCxnSpPr>
          <p:nvPr/>
        </p:nvCxnSpPr>
        <p:spPr>
          <a:xfrm>
            <a:off x="466122" y="2035345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BFF48D-D3EE-897A-ADE4-38BF438B06D6}"/>
              </a:ext>
            </a:extLst>
          </p:cNvPr>
          <p:cNvSpPr txBox="1"/>
          <p:nvPr/>
        </p:nvSpPr>
        <p:spPr>
          <a:xfrm>
            <a:off x="718458" y="1009528"/>
            <a:ext cx="73086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  <a:r>
              <a:rPr lang="en-US" sz="1200" dirty="0"/>
              <a:t>We aim to implement analytics-driven evaluation to assess students’ subject-wise proficiency. This data will help us optimize study materials and provide focused support in areas where students need additional guidance for better learning outcomes.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sz="1200" dirty="0"/>
              <a:t>Student absenteeism due to prevalent cultural and family functions in India creates significant learning gaps, further burdening already strained teachers. </a:t>
            </a:r>
            <a:r>
              <a:rPr lang="en-US" sz="1200" b="1" dirty="0"/>
              <a:t>Our strategic vision extends to empowering parents with intelligent, localized support mechanisms</a:t>
            </a:r>
            <a:r>
              <a:rPr lang="en-US" sz="1200" dirty="0"/>
              <a:t>. This will facilitate continuous learning during absences, reinforcing classroom concepts.</a:t>
            </a:r>
          </a:p>
          <a:p>
            <a:endParaRPr lang="en-US" sz="1200" dirty="0"/>
          </a:p>
          <a:p>
            <a:r>
              <a:rPr lang="en-US" sz="1200" dirty="0"/>
              <a:t>- "Today, many students are unable to explore all </a:t>
            </a:r>
            <a:r>
              <a:rPr lang="en-US" sz="1200" b="1" dirty="0"/>
              <a:t>elective subjects </a:t>
            </a:r>
            <a:r>
              <a:rPr lang="en-US" sz="1200" dirty="0"/>
              <a:t>due to limited resources and support. In the future, we aim to create opportunities for interested students to learn multiple skills, empowering them with a diverse and holistic education."</a:t>
            </a: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r>
              <a:rPr lang="en-US" sz="1200" dirty="0"/>
              <a:t>-"We are planning to build a platform where teachers can </a:t>
            </a:r>
            <a:r>
              <a:rPr lang="en-US" sz="1200" b="1" dirty="0"/>
              <a:t>create, share, and collaborate on high-quality educational content</a:t>
            </a:r>
            <a:r>
              <a:rPr lang="en-US" sz="1200" dirty="0"/>
              <a:t>. This initiative will inspire them to produce engaging materials such as explainer videos, interactive lessons, and game-based learning content.“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4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807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d6a82de-332f-43b8-a8a7-1928fd67507f}" enabled="1" method="Standard" siteId="{097464b8-069c-453e-9254-c17ec707310d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724</Words>
  <Application>Microsoft Office PowerPoint</Application>
  <PresentationFormat>On-screen Show (16:9)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Google Sans</vt:lpstr>
      <vt:lpstr>Segoe UI Bold</vt:lpstr>
      <vt:lpstr>Arial</vt:lpstr>
      <vt:lpstr>Segoe UI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Sambath Durairaj (Nokia)</dc:creator>
  <cp:lastModifiedBy>Soundararajan Arunachalam</cp:lastModifiedBy>
  <cp:revision>61</cp:revision>
  <dcterms:modified xsi:type="dcterms:W3CDTF">2025-07-27T04:23:38Z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Simple Light:3</vt:lpwstr>
  </property>
  <property fmtid="{D5CDD505-2E9C-101B-9397-08002B2CF9AE}" pid="3" name="ClassificationContentMarkingFooterText">
    <vt:lpwstr>Classified as Business</vt:lpwstr>
  </property>
</Properties>
</file>